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70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55EF31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4660"/>
  </p:normalViewPr>
  <p:slideViewPr>
    <p:cSldViewPr>
      <p:cViewPr>
        <p:scale>
          <a:sx n="66" d="100"/>
          <a:sy n="66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4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BE32-F95B-4EB8-9409-A3FD76A2AFF0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EFF0-D9C4-4873-98F9-C4BF7F00E6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4000"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EC01-787A-4747-9A06-78D7B4388D32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F0BE-E672-49F4-BDEF-6F2363C017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4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8E9A-4DDD-4304-9BF5-BBE6419B90A7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6482-ABAE-4851-BBED-B5841762F1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4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BEEE-8486-4EC8-8D74-AAB7142FAABA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DECA-3479-4C75-9B5B-319E09232F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4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00B5-F9FA-433B-B774-F7596EB8059C}" type="datetimeFigureOut">
              <a:rPr lang="ru-RU" smtClean="0"/>
              <a:pPr/>
              <a:t>09.01.2015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27DF-1499-416D-AE4A-7F3424645E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4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80;&#1090;&#1072;&#1088;\Desktop\&#1055;&#1088;&#1077;&#1079;&#1077;&#1085;&#1090;&#1072;&#1094;&#1110;&#1103;%20&#1084;&#1072;&#1090;&#1077;&#1088;&#1080;&#1085;&#1094;&#1110;\Mauriat_toccata1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80;&#1090;&#1072;&#1088;\Desktop\&#1055;&#1088;&#1077;&#1079;&#1077;&#1085;&#1090;&#1072;&#1094;&#1110;&#1103;%20&#1084;&#1072;&#1090;&#1077;&#1088;&#1080;&#1085;&#1094;&#1110;\Paul%20Mauriat%20-%20I%20just%20called%20to%20say%20i%20love%20you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http://74442s002.edusite.ru/images/pic3.gi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i="1" dirty="0" smtClean="0">
                <a:solidFill>
                  <a:srgbClr val="0000FF"/>
                </a:solidFill>
                <a:latin typeface="Monotype Corsiva" pitchFamily="66" charset="0"/>
                <a:cs typeface="Syastro" pitchFamily="2" charset="0"/>
              </a:rPr>
              <a:t>Портфоліо</a:t>
            </a:r>
            <a:endParaRPr lang="ru-RU" sz="8000" i="1" dirty="0">
              <a:solidFill>
                <a:srgbClr val="0000FF"/>
              </a:solidFill>
              <a:latin typeface="Monotype Corsiva" pitchFamily="66" charset="0"/>
              <a:cs typeface="Syastro" pitchFamily="2" charset="0"/>
            </a:endParaRPr>
          </a:p>
        </p:txBody>
      </p:sp>
      <p:pic>
        <p:nvPicPr>
          <p:cNvPr id="1028" name="Picture 4" descr="DSC065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152414" cy="4797152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403648" y="1628800"/>
            <a:ext cx="3816424" cy="4608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uk-UA" sz="3600" b="1" kern="10" spc="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ВЧИТЕЛЯ</a:t>
            </a:r>
          </a:p>
          <a:p>
            <a:pPr algn="ctr" rtl="0"/>
            <a:r>
              <a:rPr lang="uk-UA" sz="3600" b="1" kern="10" spc="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МАТЕМАТИКИ</a:t>
            </a:r>
          </a:p>
          <a:p>
            <a:pPr algn="ctr" rtl="0"/>
            <a:r>
              <a:rPr lang="uk-UA" sz="3600" b="1" kern="10" spc="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Титар</a:t>
            </a:r>
          </a:p>
          <a:p>
            <a:pPr algn="ctr" rtl="0"/>
            <a:r>
              <a:rPr lang="uk-UA" sz="3600" b="1" kern="10" spc="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Віри</a:t>
            </a:r>
          </a:p>
          <a:p>
            <a:pPr algn="ctr" rtl="0"/>
            <a:r>
              <a:rPr lang="uk-UA" sz="3600" b="1" kern="10" spc="0" dirty="0" smtClean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Василівни</a:t>
            </a:r>
            <a:endParaRPr lang="uk-UA" sz="3600" b="1" kern="10" spc="0" dirty="0">
              <a:ln w="127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30" name="Picture 6" descr="GEOMET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3314700" cy="17145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1774816" cy="16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Mauriat_toccata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Що ж означає для мене і моїх учнів математика?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3071834" cy="3727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928670"/>
            <a:ext cx="3071802" cy="3752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2942023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4714884"/>
            <a:ext cx="3286148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Математика – це радість відкриття,  радість перемоги над собою. </a:t>
            </a:r>
            <a:endParaRPr kumimoji="0" lang="ru-RU" sz="2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72198" y="4714884"/>
            <a:ext cx="2928958" cy="1714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Це величезна спільна праця учня і вчителя.</a:t>
            </a:r>
            <a:endParaRPr kumimoji="0" lang="ru-RU" sz="2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-2-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571504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715436" cy="18573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Великий філософ Д.Дідро сказав: «Люди перестають мислити, коли перестають читати». А я додам: вчитель перестає бути вчителем, якщо не осягає нового. «Кращий дар, який ви можете принести людству, – це покращити себе!» - стверджував Святослав </a:t>
            </a:r>
            <a:r>
              <a:rPr lang="uk-UA" sz="1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Реріх</a:t>
            </a:r>
            <a:r>
              <a:rPr lang="uk-UA" sz="1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 Він має рацію! Тисячу разів має рацію!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928670"/>
            <a:ext cx="397192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Заохочення 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131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14285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5906" y="2857496"/>
            <a:ext cx="3073745" cy="289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Нагороди\Г1.t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71480"/>
            <a:ext cx="2160000" cy="2880000"/>
          </a:xfrm>
          <a:prstGeom prst="rect">
            <a:avLst/>
          </a:prstGeom>
          <a:noFill/>
        </p:spPr>
      </p:pic>
      <p:pic>
        <p:nvPicPr>
          <p:cNvPr id="1028" name="Picture 4" descr="I:\Нагороди\Г5.t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714752"/>
            <a:ext cx="2160000" cy="2880000"/>
          </a:xfrm>
          <a:prstGeom prst="rect">
            <a:avLst/>
          </a:prstGeom>
          <a:noFill/>
        </p:spPr>
      </p:pic>
      <p:pic>
        <p:nvPicPr>
          <p:cNvPr id="1029" name="Picture 5" descr="I:\Нагороди\Г6.tif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714752"/>
            <a:ext cx="2160000" cy="28800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857892"/>
            <a:ext cx="476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1316" name="Picture 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857892"/>
            <a:ext cx="476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1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27478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Життя прикрашається двома речами: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заняттями математикою та її викладанням»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Содержимое 3" descr="ppuas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3786214" cy="459754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6215058"/>
            <a:ext cx="464350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Пуассон С.Д.</a:t>
            </a:r>
            <a:endParaRPr kumimoji="0" lang="ru-RU" sz="2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214554"/>
            <a:ext cx="3429056" cy="114300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Освіта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12610"/>
            <a:ext cx="5222384" cy="391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Right">
              <a:rot lat="1080000" lon="19200000" rev="0"/>
            </a:camera>
            <a:lightRig rig="contrasting" dir="t"/>
          </a:scene3d>
          <a:sp3d extrusionH="762000">
            <a:bevelB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0694" y="3429000"/>
            <a:ext cx="342905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1982-1987pp.</a:t>
            </a:r>
            <a:endParaRPr kumimoji="0" lang="ru-RU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Підвищення кваліфікації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6000792" cy="3976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0033CC"/>
                </a:solidFill>
                <a:latin typeface="Tahoma" pitchFamily="34" charset="0"/>
              </a:rPr>
              <a:t>			</a:t>
            </a:r>
            <a:r>
              <a:rPr lang="uk-UA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</a:rPr>
              <a:t>Курси підвищення кваліфікації</a:t>
            </a:r>
            <a:endParaRPr lang="uk-UA" sz="2000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marL="342900" indent="-342900" algn="just"/>
            <a:r>
              <a:rPr lang="uk-UA" b="1" dirty="0" smtClean="0">
                <a:solidFill>
                  <a:srgbClr val="0033CC"/>
                </a:solidFill>
                <a:latin typeface="Tahoma" pitchFamily="34" charset="0"/>
              </a:rPr>
              <a:t>      </a:t>
            </a:r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Курсова робота на тему «Методи навчання математики, їх суть та можливості використання у навчальному процесі, зокрема при поясненні нового матеріалу»  (березень 2007 року)</a:t>
            </a:r>
            <a:endParaRPr lang="uk-UA" b="1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00FF"/>
                </a:solidFill>
                <a:latin typeface="Book Antiqua" pitchFamily="18" charset="0"/>
              </a:rPr>
              <a:t>Досвід роботи</a:t>
            </a:r>
            <a:endParaRPr lang="ru-RU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39552" y="764704"/>
            <a:ext cx="8352928" cy="1440160"/>
          </a:xfrm>
          <a:prstGeom prst="downArrowCallout">
            <a:avLst/>
          </a:prstGeom>
          <a:solidFill>
            <a:srgbClr val="55E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Період роботи                  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1987 - 2015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Місце роботи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		 	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Марининська ЗОШ І-ІІІ ст.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Посада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	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	 вчитель математики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5208815" cy="3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4500000">
              <a:rot lat="537928" lon="2403720" rev="47452"/>
            </a:camera>
            <a:lightRig rig="soft" dir="t"/>
          </a:scene3d>
          <a:sp3d extrusionH="95250" contourW="12700" prstMaterial="matte">
            <a:bevelT w="63500" h="50800"/>
            <a:bevelB w="381000"/>
            <a:contourClr>
              <a:srgbClr val="C0C0C0"/>
            </a:contourClr>
          </a:sp3d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4429156" cy="3321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4800000">
              <a:rot lat="1115104" lon="19622872" rev="21373791"/>
            </a:camera>
            <a:lightRig rig="soft" dir="t"/>
          </a:scene3d>
          <a:sp3d extrusionH="44450" contourW="12700" prstMaterial="matte">
            <a:bevelT w="63500" h="50800"/>
            <a:bevelB w="381000"/>
            <a:contourClr>
              <a:srgbClr val="C0C0C0"/>
            </a:contourClr>
          </a:sp3d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636"/>
            <a:ext cx="1712893" cy="1687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55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155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155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155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155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155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155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155" decel="100000"/>
                                        <p:tgtEl>
                                          <p:spTgt spid="69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155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bldLvl="4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Вж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 минуло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27 роки з тих пір, як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вперше переступила поріг класу і вимовила: «Доброго дня, діти! Мене звуть Віра Василівна. Я – ваш вчитель».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Як це було давно і як недавно.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6216" y="1268760"/>
            <a:ext cx="262778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28184" y="1304473"/>
            <a:ext cx="28083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 тих пір я почала жити в школі, на цьому величезному кораблі дитинства і юності, на якому вчителів і учнів об'єднує співпраця і співтворчість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 – вчитель математики і дивлюся на життя через призму математичних понять. Я представляю своїх учнів точками, що лежать всередині круга.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круг – це поле моєї дії на них. Радіус дії вчителя має бути таким, щоб в цей круг входили всі учні класу: ніхто не повинен залишитися осторонь. Круг, що включає всі задані точки, учнів, – це модель ідеального навчання математиці: вчитель знайде шлях до кожного свого вихованця, постійно триматиме його в полі зору.</a:t>
            </a:r>
            <a:endParaRPr kumimoji="0" lang="uk-UA" sz="160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2" name="Содержимое 11" descr="klk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1428736"/>
            <a:ext cx="571504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2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tmFilter="0,0; .5, 1; 1, 1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tmFilter="0,0; .5, 1; 1, 1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 tmFilter="0,0; .5, 1; 1, 1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Формула успішного навчання математиці: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7586" name="i-main-pic" descr="Картинка 4 из 1638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512" y="1124744"/>
            <a:ext cx="3231087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23528" y="3496653"/>
            <a:ext cx="60486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Де </a:t>
            </a:r>
            <a:r>
              <a:rPr kumimoji="0" lang="uk-UA" b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</a:t>
            </a: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- любов багатогранна. Вона включає: 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любов до дітей;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любов до предмету «математика».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 – знання, ті, які вчитель несе в собі: 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знання математики;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знання методики викладання предмету.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Г – гармонія, тобто складові гармонійного розвитку вчителя.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n – кількість учнів.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У – успішність навчання кожного учня.</a:t>
            </a:r>
            <a:endParaRPr kumimoji="0" lang="uk-UA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7590" name="Picture 6" descr="BD0509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208" y="3429000"/>
            <a:ext cx="26237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aul Mauriat - I just called to say i love you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000240"/>
            <a:ext cx="1409700" cy="9334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72264" y="2214554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=У</a:t>
            </a:r>
            <a:endParaRPr lang="uk-UA" sz="2800" dirty="0" smtClean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utoUpdateAnimBg="0"/>
      <p:bldP spid="6758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285992"/>
            <a:ext cx="4786346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	Успішне навчання кожного учня прямо пропорційне трьом цим складовим. Чим більше любові, знань і досконалості у вчителя, тим успішніше учень.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Содержимое 3" descr="Никанор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2786083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762000" h="114300" prst="relaxedInset"/>
            <a:bevelB w="762000"/>
            <a:contourClr>
              <a:srgbClr val="969696"/>
            </a:contourClr>
          </a:sp3d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1643074" cy="1504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285992"/>
            <a:ext cx="1428760" cy="1873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72008"/>
            <a:ext cx="2733553" cy="2050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762000" h="114300" prst="relaxedInset"/>
            <a:bevelB w="762000"/>
            <a:contourClr>
              <a:srgbClr val="969696"/>
            </a:contourClr>
          </a:sp3d>
        </p:spPr>
      </p:pic>
      <p:pic>
        <p:nvPicPr>
          <p:cNvPr id="12" name="Рисунок 11" descr="C:\Users\Титар\Desktop\DSC060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429132"/>
            <a:ext cx="271461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Титар\Desktop\DSC0572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85728"/>
            <a:ext cx="2117725" cy="158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Титар\Desktop\DSC021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14290"/>
            <a:ext cx="257176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0626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357694"/>
            <a:ext cx="2381250" cy="2117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00990" cy="756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 ж для мене учень?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6195" name="Picture 3" descr="DSC06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143248"/>
            <a:ext cx="4071966" cy="3293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286388"/>
            <a:ext cx="428628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spc="50" normalizeH="0" baseline="0" noProof="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 людина, яку я люблю, будь-якого: будь він відмінник або «середнячок».</a:t>
            </a:r>
            <a:endParaRPr kumimoji="0" lang="ru-RU" sz="2400" b="1" i="0" u="none" strike="noStrike" kern="1200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3438" y="1285860"/>
            <a:ext cx="4357718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spc="50" normalizeH="0" baseline="0" noProof="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 особистість, людина, з якою хочеться спілкуватися, якого хочеться навчити тому, що знаєш ти сама. </a:t>
            </a:r>
            <a:endParaRPr kumimoji="0" lang="ru-RU" sz="2400" b="1" i="0" u="none" strike="noStrike" kern="1200" spc="50" normalizeH="0" baseline="0" noProof="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D:\Віка1\Віка\ВТВ\Новая папка\ТВВ\Фото-ВВ\DSC056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85765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уроці для кожного учня я прагну створити ситуацію успіху, адже успіх є стимулом розвитку особистості.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7221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000240"/>
            <a:ext cx="2228856" cy="11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іка1\Віка\ВТВ\Новая папка\ТВВ\Фото-ВВ\DSC066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7358114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7223" name="Picture 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14932"/>
            <a:ext cx="2190757" cy="16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355</Words>
  <Application>Microsoft Office PowerPoint</Application>
  <PresentationFormat>Экран (4:3)</PresentationFormat>
  <Paragraphs>43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Портфоліо</vt:lpstr>
      <vt:lpstr>Освіта</vt:lpstr>
      <vt:lpstr>Підвищення кваліфікації</vt:lpstr>
      <vt:lpstr>Досвід роботи</vt:lpstr>
      <vt:lpstr> Вже минуло 27 роки з тих пір, як я вперше переступила поріг класу і вимовила: «Доброго дня, діти! Мене звуть Віра Василівна. Я – ваш вчитель».   Як це було давно і як недавно.</vt:lpstr>
      <vt:lpstr>Формула успішного навчання математиці:</vt:lpstr>
      <vt:lpstr> Успішне навчання кожного учня прямо пропорційне трьом цим складовим. Чим більше любові, знань і досконалості у вчителя, тим успішніше учень.</vt:lpstr>
      <vt:lpstr>Хто ж для мене учень? </vt:lpstr>
      <vt:lpstr>На уроці для кожного учня я прагну створити ситуацію успіху, адже успіх є стимулом розвитку особистості.</vt:lpstr>
      <vt:lpstr>Що ж означає для мене і моїх учнів математика? </vt:lpstr>
      <vt:lpstr>Великий філософ Д.Дідро сказав: «Люди перестають мислити, коли перестають читати». А я додам: вчитель перестає бути вчителем, якщо не осягає нового. «Кращий дар, який ви можете принести людству, – це покращити себе!» - стверджував Святослав Реріх. Він має рацію! Тисячу разів має рацію! </vt:lpstr>
      <vt:lpstr>Заохочення </vt:lpstr>
      <vt:lpstr>«Життя прикрашається двома речами: заняттями математикою та її викладанням»</vt:lpstr>
    </vt:vector>
  </TitlesOfParts>
  <Company>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spr</dc:creator>
  <cp:lastModifiedBy>Титар</cp:lastModifiedBy>
  <cp:revision>78</cp:revision>
  <dcterms:created xsi:type="dcterms:W3CDTF">2011-03-11T12:29:00Z</dcterms:created>
  <dcterms:modified xsi:type="dcterms:W3CDTF">2015-01-09T12:06:54Z</dcterms:modified>
</cp:coreProperties>
</file>